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Playfair Display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8" roundtripDataSignature="AMtx7mhBaEHlAk0MVBbYVq07U0hHUNEZ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layfairDisplay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layfairDisplay-italic.fntdata"/><Relationship Id="rId25" Type="http://schemas.openxmlformats.org/officeDocument/2006/relationships/font" Target="fonts/PlayfairDisplay-bold.fntdata"/><Relationship Id="rId28" Type="http://customschemas.google.com/relationships/presentationmetadata" Target="metadata"/><Relationship Id="rId27" Type="http://schemas.openxmlformats.org/officeDocument/2006/relationships/font" Target="fonts/PlayfairDisplay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9" name="Google Shape;18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9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9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2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2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7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/>
          <p:nvPr/>
        </p:nvSpPr>
        <p:spPr>
          <a:xfrm>
            <a:off x="4894125" y="-100"/>
            <a:ext cx="4249800" cy="5143500"/>
          </a:xfrm>
          <a:prstGeom prst="rect">
            <a:avLst/>
          </a:prstGeom>
          <a:solidFill>
            <a:srgbClr val="576C7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/>
          <p:nvPr/>
        </p:nvSpPr>
        <p:spPr>
          <a:xfrm>
            <a:off x="4894125" y="1045425"/>
            <a:ext cx="4249800" cy="1745100"/>
          </a:xfrm>
          <a:prstGeom prst="rect">
            <a:avLst/>
          </a:prstGeom>
          <a:solidFill>
            <a:srgbClr val="0071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0" y="3127850"/>
            <a:ext cx="9144000" cy="1299000"/>
          </a:xfrm>
          <a:prstGeom prst="rect">
            <a:avLst/>
          </a:prstGeom>
          <a:solidFill>
            <a:srgbClr val="0071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4729" y="4561700"/>
            <a:ext cx="1986428" cy="4398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 txBox="1"/>
          <p:nvPr/>
        </p:nvSpPr>
        <p:spPr>
          <a:xfrm>
            <a:off x="2335433" y="4580141"/>
            <a:ext cx="2543674" cy="12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0070C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Joint Project: Capacity Building in the Field of Higher Education ERASMUS+ 2018</a:t>
            </a:r>
            <a:endParaRPr b="1" i="0" sz="900" u="none" cap="none" strike="noStrike">
              <a:solidFill>
                <a:srgbClr val="0070C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5401425" y="1016897"/>
            <a:ext cx="3252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New study program in space systems and communications engineering 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5401425" y="4480125"/>
            <a:ext cx="3387600" cy="4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INSERT PRESENTER’S TITLE/NAME/SURNAME</a:t>
            </a:r>
            <a:endParaRPr b="1" i="0" sz="1500" u="none" cap="none" strike="noStrike">
              <a:solidFill>
                <a:schemeClr val="lt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1526075" y="3376725"/>
            <a:ext cx="5762100" cy="5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GB" sz="2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INSERT TITLE OF THE UNIVERSITY, </a:t>
            </a:r>
            <a:endParaRPr b="1" i="0" sz="2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GB" sz="2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FACULTY </a:t>
            </a:r>
            <a:endParaRPr b="1" i="0" sz="2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329025" y="216950"/>
            <a:ext cx="1514100" cy="914400"/>
          </a:xfrm>
          <a:prstGeom prst="rect">
            <a:avLst/>
          </a:prstGeom>
          <a:noFill/>
          <a:ln cap="flat" cmpd="sng" w="9525">
            <a:solidFill>
              <a:srgbClr val="004B5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COUNTRY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FLAG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2466125" y="216950"/>
            <a:ext cx="1514100" cy="914400"/>
          </a:xfrm>
          <a:prstGeom prst="rect">
            <a:avLst/>
          </a:prstGeom>
          <a:noFill/>
          <a:ln cap="flat" cmpd="sng" w="9525">
            <a:solidFill>
              <a:srgbClr val="004B5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5612466" y="38232"/>
            <a:ext cx="2813118" cy="9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Periodical Report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6 Months of project implementation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5519025" y="396975"/>
            <a:ext cx="30000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Google Shape;6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67346" y="1511537"/>
            <a:ext cx="3012879" cy="11595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0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300">
                <a:solidFill>
                  <a:schemeClr val="lt1"/>
                </a:solidFill>
              </a:rPr>
              <a:t>Schedule of dissemination events</a:t>
            </a:r>
            <a:endParaRPr b="1" sz="2300">
              <a:solidFill>
                <a:schemeClr val="lt1"/>
              </a:solidFill>
            </a:endParaRPr>
          </a:p>
        </p:txBody>
      </p:sp>
      <p:sp>
        <p:nvSpPr>
          <p:cNvPr id="137" name="Google Shape;137;p10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the schedule here (point 8 from the report)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0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1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300">
                <a:solidFill>
                  <a:schemeClr val="lt1"/>
                </a:solidFill>
              </a:rPr>
              <a:t>Non-consortium organizations </a:t>
            </a:r>
            <a:endParaRPr b="1" sz="2300">
              <a:solidFill>
                <a:schemeClr val="lt1"/>
              </a:solidFill>
            </a:endParaRPr>
          </a:p>
        </p:txBody>
      </p:sp>
      <p:sp>
        <p:nvSpPr>
          <p:cNvPr id="145" name="Google Shape;145;p11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lists here (point 9 from the report) 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1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2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2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300">
                <a:solidFill>
                  <a:schemeClr val="lt1"/>
                </a:solidFill>
              </a:rPr>
              <a:t>Implemented dissemination activities </a:t>
            </a:r>
            <a:endParaRPr b="1" sz="2300">
              <a:solidFill>
                <a:schemeClr val="lt1"/>
              </a:solidFill>
            </a:endParaRPr>
          </a:p>
        </p:txBody>
      </p:sp>
      <p:sp>
        <p:nvSpPr>
          <p:cNvPr id="153" name="Google Shape;153;p12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information from point 10 from the report – use more slides if needed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2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3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300">
                <a:solidFill>
                  <a:schemeClr val="lt1"/>
                </a:solidFill>
              </a:rPr>
              <a:t>Questionnaire for students </a:t>
            </a:r>
            <a:endParaRPr b="1" sz="2300">
              <a:solidFill>
                <a:schemeClr val="lt1"/>
              </a:solidFill>
            </a:endParaRPr>
          </a:p>
        </p:txBody>
      </p:sp>
      <p:sp>
        <p:nvSpPr>
          <p:cNvPr id="161" name="Google Shape;161;p13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the questionnaire here (point 11 from the report)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 examples of answered questionnaires + analysis of answers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3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4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4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300">
                <a:solidFill>
                  <a:schemeClr val="lt1"/>
                </a:solidFill>
              </a:rPr>
              <a:t>Quality Assurance Plan </a:t>
            </a:r>
            <a:endParaRPr b="1" sz="2300">
              <a:solidFill>
                <a:schemeClr val="lt1"/>
              </a:solidFill>
            </a:endParaRPr>
          </a:p>
        </p:txBody>
      </p:sp>
      <p:sp>
        <p:nvSpPr>
          <p:cNvPr id="169" name="Google Shape;169;p14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a scan/copy of the QA plan here + quality group list (tab. 4 ; point 12 from the report) 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4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5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5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300">
                <a:solidFill>
                  <a:schemeClr val="lt1"/>
                </a:solidFill>
              </a:rPr>
              <a:t>C-office </a:t>
            </a:r>
            <a:endParaRPr b="1" sz="2300">
              <a:solidFill>
                <a:schemeClr val="lt1"/>
              </a:solidFill>
            </a:endParaRPr>
          </a:p>
        </p:txBody>
      </p:sp>
      <p:sp>
        <p:nvSpPr>
          <p:cNvPr id="177" name="Google Shape;177;p15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drafts of documents for C-office (point 13 from the report) 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5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6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6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300">
                <a:solidFill>
                  <a:schemeClr val="lt1"/>
                </a:solidFill>
              </a:rPr>
              <a:t>Communication </a:t>
            </a:r>
            <a:endParaRPr b="1" sz="2300">
              <a:solidFill>
                <a:schemeClr val="lt1"/>
              </a:solidFill>
            </a:endParaRPr>
          </a:p>
        </p:txBody>
      </p:sp>
      <p:sp>
        <p:nvSpPr>
          <p:cNvPr id="185" name="Google Shape;185;p16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info from point 14 from the report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6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7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7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300">
                <a:solidFill>
                  <a:schemeClr val="lt1"/>
                </a:solidFill>
              </a:rPr>
              <a:t>Additional information </a:t>
            </a:r>
            <a:endParaRPr b="1" sz="2300">
              <a:solidFill>
                <a:schemeClr val="lt1"/>
              </a:solidFill>
            </a:endParaRPr>
          </a:p>
        </p:txBody>
      </p:sp>
      <p:sp>
        <p:nvSpPr>
          <p:cNvPr id="193" name="Google Shape;193;p17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here from point 15 from the report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7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8"/>
          <p:cNvSpPr/>
          <p:nvPr/>
        </p:nvSpPr>
        <p:spPr>
          <a:xfrm>
            <a:off x="0" y="2251550"/>
            <a:ext cx="9144000" cy="12990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8"/>
          <p:cNvSpPr txBox="1"/>
          <p:nvPr>
            <p:ph type="ctrTitle"/>
          </p:nvPr>
        </p:nvSpPr>
        <p:spPr>
          <a:xfrm>
            <a:off x="311708" y="1314800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-GB" sz="4800">
                <a:solidFill>
                  <a:schemeClr val="lt1"/>
                </a:solidFill>
              </a:rPr>
              <a:t>Thank you for your attention!</a:t>
            </a:r>
            <a:endParaRPr sz="4800">
              <a:solidFill>
                <a:schemeClr val="lt1"/>
              </a:solidFill>
            </a:endParaRPr>
          </a:p>
        </p:txBody>
      </p:sp>
      <p:pic>
        <p:nvPicPr>
          <p:cNvPr id="201" name="Google Shape;20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5900" y="4333100"/>
            <a:ext cx="1986428" cy="43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18"/>
          <p:cNvSpPr txBox="1"/>
          <p:nvPr/>
        </p:nvSpPr>
        <p:spPr>
          <a:xfrm>
            <a:off x="5401425" y="4480125"/>
            <a:ext cx="3387600" cy="4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INSERT PRESENTER’S TITLE/NAME/SURNAME</a:t>
            </a:r>
            <a:endParaRPr b="1" i="0" sz="1500" u="none" cap="none" strike="noStrike">
              <a:solidFill>
                <a:schemeClr val="lt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203" name="Google Shape;203;p18"/>
          <p:cNvSpPr txBox="1"/>
          <p:nvPr/>
        </p:nvSpPr>
        <p:spPr>
          <a:xfrm>
            <a:off x="311700" y="653350"/>
            <a:ext cx="1514100" cy="914400"/>
          </a:xfrm>
          <a:prstGeom prst="rect">
            <a:avLst/>
          </a:prstGeom>
          <a:noFill/>
          <a:ln cap="flat" cmpd="sng" w="9525">
            <a:solidFill>
              <a:srgbClr val="004B5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COUNTRY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FLAG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8"/>
          <p:cNvSpPr txBox="1"/>
          <p:nvPr/>
        </p:nvSpPr>
        <p:spPr>
          <a:xfrm>
            <a:off x="2525000" y="653350"/>
            <a:ext cx="1514100" cy="914400"/>
          </a:xfrm>
          <a:prstGeom prst="rect">
            <a:avLst/>
          </a:prstGeom>
          <a:noFill/>
          <a:ln cap="flat" cmpd="sng" w="9525">
            <a:solidFill>
              <a:srgbClr val="004B5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8"/>
          <p:cNvSpPr txBox="1"/>
          <p:nvPr/>
        </p:nvSpPr>
        <p:spPr>
          <a:xfrm>
            <a:off x="4373025" y="3759200"/>
            <a:ext cx="4279200" cy="12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INSERT PRESENTER’S TITLE/NAME/SURNAME</a:t>
            </a:r>
            <a:endParaRPr b="1" i="0" sz="1500" u="none" cap="none" strike="noStrike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Position in the University/Faculty</a:t>
            </a:r>
            <a:endParaRPr b="1" i="0" sz="1500" u="none" cap="none" strike="noStrike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Contact Information (email, etc..)</a:t>
            </a:r>
            <a:endParaRPr b="1" i="0" sz="1500" u="none" cap="none" strike="noStrike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206" name="Google Shape;20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01425" y="551856"/>
            <a:ext cx="3012879" cy="11595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71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500">
                <a:solidFill>
                  <a:schemeClr val="lt1"/>
                </a:solidFill>
              </a:rPr>
              <a:t>Work plan </a:t>
            </a:r>
            <a:endParaRPr b="1" sz="2500">
              <a:solidFill>
                <a:schemeClr val="lt1"/>
              </a:solidFill>
            </a:endParaRPr>
          </a:p>
        </p:txBody>
      </p:sp>
      <p:sp>
        <p:nvSpPr>
          <p:cNvPr id="73" name="Google Shape;73;p2"/>
          <p:cNvSpPr txBox="1"/>
          <p:nvPr/>
        </p:nvSpPr>
        <p:spPr>
          <a:xfrm>
            <a:off x="791300" y="1493350"/>
            <a:ext cx="7329900" cy="164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the work plan/scan of the work plan (point 1 from the report) 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3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500">
                <a:solidFill>
                  <a:schemeClr val="lt1"/>
                </a:solidFill>
              </a:rPr>
              <a:t>Work group </a:t>
            </a:r>
            <a:endParaRPr b="1" sz="2500">
              <a:solidFill>
                <a:schemeClr val="lt1"/>
              </a:solidFill>
            </a:endParaRPr>
          </a:p>
        </p:txBody>
      </p:sp>
      <p:sp>
        <p:nvSpPr>
          <p:cNvPr id="81" name="Google Shape;81;p3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the work group list (point 1/tab. 1 from the report)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3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4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500">
                <a:solidFill>
                  <a:schemeClr val="lt1"/>
                </a:solidFill>
              </a:rPr>
              <a:t>Courses to update</a:t>
            </a:r>
            <a:endParaRPr b="1" sz="2500">
              <a:solidFill>
                <a:schemeClr val="lt1"/>
              </a:solidFill>
            </a:endParaRPr>
          </a:p>
        </p:txBody>
      </p:sp>
      <p:sp>
        <p:nvSpPr>
          <p:cNvPr id="89" name="Google Shape;89;p4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the information from point 2 from the report (tab.2)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4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500">
                <a:solidFill>
                  <a:schemeClr val="lt1"/>
                </a:solidFill>
              </a:rPr>
              <a:t>Questionnaires</a:t>
            </a:r>
            <a:endParaRPr b="1" sz="2500">
              <a:solidFill>
                <a:schemeClr val="lt1"/>
              </a:solidFill>
            </a:endParaRPr>
          </a:p>
        </p:txBody>
      </p:sp>
      <p:sp>
        <p:nvSpPr>
          <p:cNvPr id="97" name="Google Shape;97;p5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5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a draft of questionnaires (point 3)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6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6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300">
                <a:solidFill>
                  <a:schemeClr val="lt1"/>
                </a:solidFill>
              </a:rPr>
              <a:t>Criteria for teacher selection for trainings</a:t>
            </a:r>
            <a:endParaRPr b="1" sz="2300">
              <a:solidFill>
                <a:schemeClr val="lt1"/>
              </a:solidFill>
            </a:endParaRPr>
          </a:p>
        </p:txBody>
      </p:sp>
      <p:sp>
        <p:nvSpPr>
          <p:cNvPr id="105" name="Google Shape;105;p6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the criteria here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+report on the process of teacher’s preparation for the trainings 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7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300">
                <a:solidFill>
                  <a:schemeClr val="lt1"/>
                </a:solidFill>
              </a:rPr>
              <a:t>Teacher that will develop new courses</a:t>
            </a:r>
            <a:endParaRPr b="1" sz="2300">
              <a:solidFill>
                <a:schemeClr val="lt1"/>
              </a:solidFill>
            </a:endParaRPr>
          </a:p>
        </p:txBody>
      </p:sp>
      <p:sp>
        <p:nvSpPr>
          <p:cNvPr id="113" name="Google Shape;113;p7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the list of teachers here (point 5 from the report)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7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8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300">
                <a:solidFill>
                  <a:schemeClr val="lt1"/>
                </a:solidFill>
              </a:rPr>
              <a:t>Equipment &amp; Software </a:t>
            </a:r>
            <a:endParaRPr b="1" sz="2300">
              <a:solidFill>
                <a:schemeClr val="lt1"/>
              </a:solidFill>
            </a:endParaRPr>
          </a:p>
        </p:txBody>
      </p:sp>
      <p:sp>
        <p:nvSpPr>
          <p:cNvPr id="121" name="Google Shape;121;p8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list of responsible persons here (point 6 from the report; table 3) 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8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"/>
          <p:cNvSpPr/>
          <p:nvPr/>
        </p:nvSpPr>
        <p:spPr>
          <a:xfrm>
            <a:off x="0" y="0"/>
            <a:ext cx="9144000" cy="847800"/>
          </a:xfrm>
          <a:prstGeom prst="rect">
            <a:avLst/>
          </a:prstGeom>
          <a:solidFill>
            <a:srgbClr val="004B5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9"/>
          <p:cNvSpPr txBox="1"/>
          <p:nvPr>
            <p:ph type="ctrTitle"/>
          </p:nvPr>
        </p:nvSpPr>
        <p:spPr>
          <a:xfrm>
            <a:off x="76200" y="171025"/>
            <a:ext cx="9144000" cy="5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 sz="2500">
                <a:solidFill>
                  <a:schemeClr val="lt1"/>
                </a:solidFill>
              </a:rPr>
              <a:t>Dissemination plan</a:t>
            </a:r>
            <a:endParaRPr b="1" sz="2500">
              <a:solidFill>
                <a:schemeClr val="lt1"/>
              </a:solidFill>
            </a:endParaRPr>
          </a:p>
        </p:txBody>
      </p:sp>
      <p:sp>
        <p:nvSpPr>
          <p:cNvPr id="129" name="Google Shape;129;p9"/>
          <p:cNvSpPr txBox="1"/>
          <p:nvPr/>
        </p:nvSpPr>
        <p:spPr>
          <a:xfrm>
            <a:off x="791300" y="1493350"/>
            <a:ext cx="7329900" cy="25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the plan here (point 7 from the report) 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9"/>
          <p:cNvSpPr txBox="1"/>
          <p:nvPr/>
        </p:nvSpPr>
        <p:spPr>
          <a:xfrm>
            <a:off x="7463850" y="4117100"/>
            <a:ext cx="1514100" cy="914400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UNIVERSITY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